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520" r:id="rId2"/>
    <p:sldId id="522" r:id="rId3"/>
    <p:sldId id="257" r:id="rId4"/>
    <p:sldId id="512" r:id="rId5"/>
    <p:sldId id="306" r:id="rId6"/>
    <p:sldId id="501" r:id="rId7"/>
    <p:sldId id="500" r:id="rId8"/>
    <p:sldId id="505" r:id="rId9"/>
    <p:sldId id="506" r:id="rId10"/>
    <p:sldId id="510" r:id="rId11"/>
    <p:sldId id="511" r:id="rId12"/>
    <p:sldId id="495" r:id="rId13"/>
    <p:sldId id="514" r:id="rId14"/>
    <p:sldId id="518" r:id="rId15"/>
    <p:sldId id="516" r:id="rId16"/>
    <p:sldId id="502" r:id="rId17"/>
    <p:sldId id="517" r:id="rId18"/>
    <p:sldId id="515" r:id="rId19"/>
    <p:sldId id="496" r:id="rId20"/>
    <p:sldId id="528" r:id="rId21"/>
    <p:sldId id="543" r:id="rId22"/>
    <p:sldId id="532" r:id="rId23"/>
    <p:sldId id="545" r:id="rId24"/>
    <p:sldId id="542" r:id="rId25"/>
    <p:sldId id="529" r:id="rId26"/>
    <p:sldId id="544" r:id="rId27"/>
    <p:sldId id="541" r:id="rId28"/>
    <p:sldId id="546" r:id="rId29"/>
    <p:sldId id="540" r:id="rId30"/>
    <p:sldId id="548" r:id="rId31"/>
    <p:sldId id="547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707AD-ACA6-A84B-A3FD-C6F8A14F0F85}" v="3" dt="2025-12-07T12:49:27.4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6"/>
    <p:restoredTop sz="77347"/>
  </p:normalViewPr>
  <p:slideViewPr>
    <p:cSldViewPr snapToGrid="0">
      <p:cViewPr varScale="1">
        <p:scale>
          <a:sx n="45" d="100"/>
          <a:sy n="45" d="100"/>
        </p:scale>
        <p:origin x="25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Bontenbal" userId="57333c6a-db0f-4197-a30b-f003c0e68cb1" providerId="ADAL" clId="{5FD54774-5627-54F8-88F2-AE236FB513AE}"/>
    <pc:docChg chg="custSel addSld modSld">
      <pc:chgData name="Michiel Bontenbal" userId="57333c6a-db0f-4197-a30b-f003c0e68cb1" providerId="ADAL" clId="{5FD54774-5627-54F8-88F2-AE236FB513AE}" dt="2025-12-07T12:49:27.422" v="313" actId="478"/>
      <pc:docMkLst>
        <pc:docMk/>
      </pc:docMkLst>
      <pc:sldChg chg="modSp mod">
        <pc:chgData name="Michiel Bontenbal" userId="57333c6a-db0f-4197-a30b-f003c0e68cb1" providerId="ADAL" clId="{5FD54774-5627-54F8-88F2-AE236FB513AE}" dt="2025-12-07T12:35:03.048" v="82" actId="20577"/>
        <pc:sldMkLst>
          <pc:docMk/>
          <pc:sldMk cId="0" sldId="257"/>
        </pc:sldMkLst>
        <pc:spChg chg="mod">
          <ac:chgData name="Michiel Bontenbal" userId="57333c6a-db0f-4197-a30b-f003c0e68cb1" providerId="ADAL" clId="{5FD54774-5627-54F8-88F2-AE236FB513AE}" dt="2025-12-07T12:35:03.048" v="82" actId="20577"/>
          <ac:spMkLst>
            <pc:docMk/>
            <pc:sldMk cId="0" sldId="257"/>
            <ac:spMk id="231" creationId="{00000000-0000-0000-0000-000000000000}"/>
          </ac:spMkLst>
        </pc:spChg>
      </pc:sldChg>
      <pc:sldChg chg="modSp mod">
        <pc:chgData name="Michiel Bontenbal" userId="57333c6a-db0f-4197-a30b-f003c0e68cb1" providerId="ADAL" clId="{5FD54774-5627-54F8-88F2-AE236FB513AE}" dt="2025-12-07T12:36:41.095" v="166" actId="20577"/>
        <pc:sldMkLst>
          <pc:docMk/>
          <pc:sldMk cId="3774229107" sldId="495"/>
        </pc:sldMkLst>
        <pc:spChg chg="mod">
          <ac:chgData name="Michiel Bontenbal" userId="57333c6a-db0f-4197-a30b-f003c0e68cb1" providerId="ADAL" clId="{5FD54774-5627-54F8-88F2-AE236FB513AE}" dt="2025-12-07T12:36:41.095" v="166" actId="20577"/>
          <ac:spMkLst>
            <pc:docMk/>
            <pc:sldMk cId="3774229107" sldId="495"/>
            <ac:spMk id="3" creationId="{95709E82-9F31-DD15-3440-B6E89FB2E561}"/>
          </ac:spMkLst>
        </pc:spChg>
      </pc:sldChg>
      <pc:sldChg chg="modSp mod">
        <pc:chgData name="Michiel Bontenbal" userId="57333c6a-db0f-4197-a30b-f003c0e68cb1" providerId="ADAL" clId="{5FD54774-5627-54F8-88F2-AE236FB513AE}" dt="2025-12-07T12:35:56.761" v="122" actId="20577"/>
        <pc:sldMkLst>
          <pc:docMk/>
          <pc:sldMk cId="613586272" sldId="500"/>
        </pc:sldMkLst>
        <pc:spChg chg="mod">
          <ac:chgData name="Michiel Bontenbal" userId="57333c6a-db0f-4197-a30b-f003c0e68cb1" providerId="ADAL" clId="{5FD54774-5627-54F8-88F2-AE236FB513AE}" dt="2025-12-07T12:35:56.761" v="122" actId="20577"/>
          <ac:spMkLst>
            <pc:docMk/>
            <pc:sldMk cId="613586272" sldId="500"/>
            <ac:spMk id="7" creationId="{937C7BED-BC1F-93CD-7F23-61B0F385FF5D}"/>
          </ac:spMkLst>
        </pc:spChg>
      </pc:sldChg>
      <pc:sldChg chg="modSp mod">
        <pc:chgData name="Michiel Bontenbal" userId="57333c6a-db0f-4197-a30b-f003c0e68cb1" providerId="ADAL" clId="{5FD54774-5627-54F8-88F2-AE236FB513AE}" dt="2025-12-07T12:35:38.080" v="119" actId="20577"/>
        <pc:sldMkLst>
          <pc:docMk/>
          <pc:sldMk cId="1119389768" sldId="501"/>
        </pc:sldMkLst>
        <pc:spChg chg="mod">
          <ac:chgData name="Michiel Bontenbal" userId="57333c6a-db0f-4197-a30b-f003c0e68cb1" providerId="ADAL" clId="{5FD54774-5627-54F8-88F2-AE236FB513AE}" dt="2025-12-07T12:35:38.080" v="119" actId="20577"/>
          <ac:spMkLst>
            <pc:docMk/>
            <pc:sldMk cId="1119389768" sldId="501"/>
            <ac:spMk id="3" creationId="{1CE1D79E-DBE8-5749-BDE2-82C93E41080F}"/>
          </ac:spMkLst>
        </pc:spChg>
      </pc:sldChg>
      <pc:sldChg chg="modSp mod">
        <pc:chgData name="Michiel Bontenbal" userId="57333c6a-db0f-4197-a30b-f003c0e68cb1" providerId="ADAL" clId="{5FD54774-5627-54F8-88F2-AE236FB513AE}" dt="2025-12-07T12:36:10.815" v="154" actId="20577"/>
        <pc:sldMkLst>
          <pc:docMk/>
          <pc:sldMk cId="4120964445" sldId="505"/>
        </pc:sldMkLst>
        <pc:spChg chg="mod">
          <ac:chgData name="Michiel Bontenbal" userId="57333c6a-db0f-4197-a30b-f003c0e68cb1" providerId="ADAL" clId="{5FD54774-5627-54F8-88F2-AE236FB513AE}" dt="2025-12-07T12:36:10.815" v="154" actId="20577"/>
          <ac:spMkLst>
            <pc:docMk/>
            <pc:sldMk cId="4120964445" sldId="505"/>
            <ac:spMk id="4" creationId="{872802E1-DB8F-D9B2-4B0E-EA393A7AFD3C}"/>
          </ac:spMkLst>
        </pc:spChg>
      </pc:sldChg>
      <pc:sldChg chg="modSp mod">
        <pc:chgData name="Michiel Bontenbal" userId="57333c6a-db0f-4197-a30b-f003c0e68cb1" providerId="ADAL" clId="{5FD54774-5627-54F8-88F2-AE236FB513AE}" dt="2025-12-07T12:36:20.427" v="159" actId="20577"/>
        <pc:sldMkLst>
          <pc:docMk/>
          <pc:sldMk cId="3871667222" sldId="506"/>
        </pc:sldMkLst>
        <pc:spChg chg="mod">
          <ac:chgData name="Michiel Bontenbal" userId="57333c6a-db0f-4197-a30b-f003c0e68cb1" providerId="ADAL" clId="{5FD54774-5627-54F8-88F2-AE236FB513AE}" dt="2025-12-07T12:36:20.427" v="159" actId="20577"/>
          <ac:spMkLst>
            <pc:docMk/>
            <pc:sldMk cId="3871667222" sldId="506"/>
            <ac:spMk id="3" creationId="{16B85B59-9AD0-85CD-CE34-09D471EE2332}"/>
          </ac:spMkLst>
        </pc:spChg>
      </pc:sldChg>
      <pc:sldChg chg="modSp mod">
        <pc:chgData name="Michiel Bontenbal" userId="57333c6a-db0f-4197-a30b-f003c0e68cb1" providerId="ADAL" clId="{5FD54774-5627-54F8-88F2-AE236FB513AE}" dt="2025-12-07T12:37:04.456" v="178" actId="20577"/>
        <pc:sldMkLst>
          <pc:docMk/>
          <pc:sldMk cId="458908011" sldId="516"/>
        </pc:sldMkLst>
        <pc:spChg chg="mod">
          <ac:chgData name="Michiel Bontenbal" userId="57333c6a-db0f-4197-a30b-f003c0e68cb1" providerId="ADAL" clId="{5FD54774-5627-54F8-88F2-AE236FB513AE}" dt="2025-12-07T12:37:04.456" v="178" actId="20577"/>
          <ac:spMkLst>
            <pc:docMk/>
            <pc:sldMk cId="458908011" sldId="516"/>
            <ac:spMk id="3" creationId="{35D67DBB-9ADC-60F2-380E-FEDA535F6FB9}"/>
          </ac:spMkLst>
        </pc:spChg>
      </pc:sldChg>
      <pc:sldChg chg="modSp mod">
        <pc:chgData name="Michiel Bontenbal" userId="57333c6a-db0f-4197-a30b-f003c0e68cb1" providerId="ADAL" clId="{5FD54774-5627-54F8-88F2-AE236FB513AE}" dt="2025-12-07T12:34:02.109" v="7" actId="20577"/>
        <pc:sldMkLst>
          <pc:docMk/>
          <pc:sldMk cId="3777626290" sldId="520"/>
        </pc:sldMkLst>
        <pc:spChg chg="mod">
          <ac:chgData name="Michiel Bontenbal" userId="57333c6a-db0f-4197-a30b-f003c0e68cb1" providerId="ADAL" clId="{5FD54774-5627-54F8-88F2-AE236FB513AE}" dt="2025-12-07T12:34:02.109" v="7" actId="20577"/>
          <ac:spMkLst>
            <pc:docMk/>
            <pc:sldMk cId="3777626290" sldId="520"/>
            <ac:spMk id="490" creationId="{00000000-0000-0000-0000-000000000000}"/>
          </ac:spMkLst>
        </pc:spChg>
      </pc:sldChg>
      <pc:sldChg chg="modSp mod">
        <pc:chgData name="Michiel Bontenbal" userId="57333c6a-db0f-4197-a30b-f003c0e68cb1" providerId="ADAL" clId="{5FD54774-5627-54F8-88F2-AE236FB513AE}" dt="2025-12-07T12:38:21.272" v="236" actId="20577"/>
        <pc:sldMkLst>
          <pc:docMk/>
          <pc:sldMk cId="1474176810" sldId="528"/>
        </pc:sldMkLst>
        <pc:spChg chg="mod">
          <ac:chgData name="Michiel Bontenbal" userId="57333c6a-db0f-4197-a30b-f003c0e68cb1" providerId="ADAL" clId="{5FD54774-5627-54F8-88F2-AE236FB513AE}" dt="2025-12-07T12:38:21.272" v="236" actId="20577"/>
          <ac:spMkLst>
            <pc:docMk/>
            <pc:sldMk cId="1474176810" sldId="528"/>
            <ac:spMk id="490" creationId="{00000000-0000-0000-0000-000000000000}"/>
          </ac:spMkLst>
        </pc:spChg>
      </pc:sldChg>
      <pc:sldChg chg="modSp mod">
        <pc:chgData name="Michiel Bontenbal" userId="57333c6a-db0f-4197-a30b-f003c0e68cb1" providerId="ADAL" clId="{5FD54774-5627-54F8-88F2-AE236FB513AE}" dt="2025-12-07T12:37:53.973" v="187" actId="20577"/>
        <pc:sldMkLst>
          <pc:docMk/>
          <pc:sldMk cId="2973008668" sldId="541"/>
        </pc:sldMkLst>
        <pc:spChg chg="mod">
          <ac:chgData name="Michiel Bontenbal" userId="57333c6a-db0f-4197-a30b-f003c0e68cb1" providerId="ADAL" clId="{5FD54774-5627-54F8-88F2-AE236FB513AE}" dt="2025-12-07T12:37:53.973" v="187" actId="20577"/>
          <ac:spMkLst>
            <pc:docMk/>
            <pc:sldMk cId="2973008668" sldId="541"/>
            <ac:spMk id="490" creationId="{F0B37198-CA54-F2D2-EEEE-E77E43B18096}"/>
          </ac:spMkLst>
        </pc:spChg>
      </pc:sldChg>
      <pc:sldChg chg="modNotesTx">
        <pc:chgData name="Michiel Bontenbal" userId="57333c6a-db0f-4197-a30b-f003c0e68cb1" providerId="ADAL" clId="{5FD54774-5627-54F8-88F2-AE236FB513AE}" dt="2025-12-07T12:42:06.306" v="294" actId="20577"/>
        <pc:sldMkLst>
          <pc:docMk/>
          <pc:sldMk cId="1760409633" sldId="543"/>
        </pc:sldMkLst>
      </pc:sldChg>
      <pc:sldChg chg="new">
        <pc:chgData name="Michiel Bontenbal" userId="57333c6a-db0f-4197-a30b-f003c0e68cb1" providerId="ADAL" clId="{5FD54774-5627-54F8-88F2-AE236FB513AE}" dt="2025-12-07T12:49:14.883" v="295" actId="680"/>
        <pc:sldMkLst>
          <pc:docMk/>
          <pc:sldMk cId="3125573709" sldId="547"/>
        </pc:sldMkLst>
      </pc:sldChg>
      <pc:sldChg chg="delSp modSp add mod">
        <pc:chgData name="Michiel Bontenbal" userId="57333c6a-db0f-4197-a30b-f003c0e68cb1" providerId="ADAL" clId="{5FD54774-5627-54F8-88F2-AE236FB513AE}" dt="2025-12-07T12:49:27.422" v="313" actId="478"/>
        <pc:sldMkLst>
          <pc:docMk/>
          <pc:sldMk cId="2853206041" sldId="548"/>
        </pc:sldMkLst>
        <pc:spChg chg="del">
          <ac:chgData name="Michiel Bontenbal" userId="57333c6a-db0f-4197-a30b-f003c0e68cb1" providerId="ADAL" clId="{5FD54774-5627-54F8-88F2-AE236FB513AE}" dt="2025-12-07T12:49:27.422" v="313" actId="478"/>
          <ac:spMkLst>
            <pc:docMk/>
            <pc:sldMk cId="2853206041" sldId="548"/>
            <ac:spMk id="4" creationId="{F62C9EB0-B094-D558-7A5F-2B8E2C68F936}"/>
          </ac:spMkLst>
        </pc:spChg>
        <pc:spChg chg="mod">
          <ac:chgData name="Michiel Bontenbal" userId="57333c6a-db0f-4197-a30b-f003c0e68cb1" providerId="ADAL" clId="{5FD54774-5627-54F8-88F2-AE236FB513AE}" dt="2025-12-07T12:49:24.639" v="312" actId="20577"/>
          <ac:spMkLst>
            <pc:docMk/>
            <pc:sldMk cId="2853206041" sldId="548"/>
            <ac:spMk id="490" creationId="{8CFD2D75-E62B-A0DC-1974-76EB7DAE81BC}"/>
          </ac:spMkLst>
        </pc:spChg>
        <pc:picChg chg="del">
          <ac:chgData name="Michiel Bontenbal" userId="57333c6a-db0f-4197-a30b-f003c0e68cb1" providerId="ADAL" clId="{5FD54774-5627-54F8-88F2-AE236FB513AE}" dt="2025-12-07T12:49:27.422" v="313" actId="478"/>
          <ac:picMkLst>
            <pc:docMk/>
            <pc:sldMk cId="2853206041" sldId="548"/>
            <ac:picMk id="1026" creationId="{C4869098-5FD6-7B53-840E-6A9395B1A6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Other examples: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Audio -&gt; mp3 is a form om quantization</a:t>
            </a:r>
          </a:p>
        </p:txBody>
      </p:sp>
    </p:spTree>
    <p:extLst>
      <p:ext uri="{BB962C8B-B14F-4D97-AF65-F5344CB8AC3E}">
        <p14:creationId xmlns:p14="http://schemas.microsoft.com/office/powerpoint/2010/main" val="188957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L" dirty="0"/>
              <a:t>pdate sheet</a:t>
            </a:r>
          </a:p>
        </p:txBody>
      </p:sp>
    </p:spTree>
    <p:extLst>
      <p:ext uri="{BB962C8B-B14F-4D97-AF65-F5344CB8AC3E}">
        <p14:creationId xmlns:p14="http://schemas.microsoft.com/office/powerpoint/2010/main" val="408870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9" r:id="rId4"/>
    <p:sldLayoutId id="2147483661" r:id="rId5"/>
    <p:sldLayoutId id="2147483664" r:id="rId6"/>
    <p:sldLayoutId id="2147483665" r:id="rId7"/>
    <p:sldLayoutId id="2147483666" r:id="rId8"/>
    <p:sldLayoutId id="2147483668" r:id="rId9"/>
    <p:sldLayoutId id="2147483669" r:id="rId10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MichielBontenbal/ollama_master" TargetMode="External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gerganov/llama.cpp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QEDNZlDf-c" TargetMode="External"/><Relationship Id="rId2" Type="http://schemas.openxmlformats.org/officeDocument/2006/relationships/hyperlink" Target="https://huggingface.co/spaces/Xenova/experimental-phi3-webgp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Run </a:t>
            </a:r>
            <a:r>
              <a:rPr lang="nl-NL" dirty="0" err="1"/>
              <a:t>LLM’s</a:t>
            </a:r>
            <a:r>
              <a:rPr lang="nl-NL" dirty="0"/>
              <a:t>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10700" dirty="0" err="1"/>
              <a:t>ollama</a:t>
            </a:r>
            <a:br>
              <a:rPr lang="nl-NL" sz="10700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/>
              <a:t>Master AAI</a:t>
            </a:r>
            <a:br>
              <a:rPr lang="nl-NL" sz="7300" dirty="0"/>
            </a:br>
            <a:r>
              <a:rPr lang="nl-NL" sz="7300" dirty="0"/>
              <a:t>11 december 2025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xfrm>
            <a:off x="12474420" y="1651200"/>
            <a:ext cx="11395923" cy="2456265"/>
          </a:xfrm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638" y="4909311"/>
            <a:ext cx="7155489" cy="715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987636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5400" dirty="0"/>
              <a:t>For example, Llama2 has 3 sizes: 7B, 13B and 70B model.</a:t>
            </a:r>
          </a:p>
          <a:p>
            <a:pPr lvl="1"/>
            <a:r>
              <a:rPr lang="en-NL" sz="5400" dirty="0"/>
              <a:t>7B means 7 billion parameters which is ± 4Gb in size.</a:t>
            </a:r>
          </a:p>
          <a:p>
            <a:pPr marL="0" indent="0">
              <a:buNone/>
            </a:pPr>
            <a:endParaRPr lang="en-NL" sz="5400" dirty="0"/>
          </a:p>
          <a:p>
            <a:pPr marL="0" indent="0">
              <a:buNone/>
            </a:pPr>
            <a:r>
              <a:rPr lang="en-NL" sz="5400" dirty="0"/>
              <a:t>There are also smaller models such as:</a:t>
            </a:r>
          </a:p>
          <a:p>
            <a:pPr lvl="1"/>
            <a:r>
              <a:rPr lang="en-NL" sz="5400" dirty="0"/>
              <a:t>Tinyllama -1B parameters, Phi - 3B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We can only run ‘open source’ models, so no ChatGPT or Claude.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Find all models: </a:t>
            </a:r>
            <a:r>
              <a:rPr lang="en-GB" sz="5400" dirty="0">
                <a:hlinkClick r:id="rId2"/>
              </a:rPr>
              <a:t>https://ollama.com/library</a:t>
            </a:r>
            <a:r>
              <a:rPr lang="en-GB" sz="5400" dirty="0"/>
              <a:t> </a:t>
            </a:r>
            <a:r>
              <a:rPr lang="en-NL" sz="5400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6953-2681-F9AC-FBE0-80EE35D2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878144" cy="2955619"/>
          </a:xfrm>
        </p:spPr>
        <p:txBody>
          <a:bodyPr/>
          <a:lstStyle/>
          <a:p>
            <a:r>
              <a:rPr lang="en-NL" dirty="0"/>
              <a:t>Check your laptop: RAM &amp; Free storage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4A36D6-BD7C-8085-3879-BE19721DA7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99467A-9599-AEF1-1982-3AFC79B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18" y="8085186"/>
            <a:ext cx="6176617" cy="47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M details are in the Device Specifications section next to Installed RAM">
            <a:extLst>
              <a:ext uri="{FF2B5EF4-FFF2-40B4-BE49-F238E27FC236}">
                <a16:creationId xmlns:a16="http://schemas.microsoft.com/office/drawing/2014/main" id="{BF306E18-1A0E-7EBA-7468-DFDF7301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035" y="8258993"/>
            <a:ext cx="7511993" cy="42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9F8A4-15A0-1A29-3F90-9E2B04C11B33}"/>
              </a:ext>
            </a:extLst>
          </p:cNvPr>
          <p:cNvSpPr txBox="1"/>
          <p:nvPr/>
        </p:nvSpPr>
        <p:spPr>
          <a:xfrm>
            <a:off x="1427842" y="4688560"/>
            <a:ext cx="10874829" cy="2114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7b models generally require at least 8GB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13b models generally require at least 16GB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70b models generally require at least 64GB of RAM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8F47D-46E8-3CAA-C3E9-4D6D2BA97EA4}"/>
              </a:ext>
            </a:extLst>
          </p:cNvPr>
          <p:cNvSpPr txBox="1"/>
          <p:nvPr/>
        </p:nvSpPr>
        <p:spPr>
          <a:xfrm>
            <a:off x="13078692" y="4817785"/>
            <a:ext cx="942751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Make sure you have space available on your harddrive. </a:t>
            </a:r>
            <a:r>
              <a:rPr lang="en-NL" b="0" dirty="0">
                <a:latin typeface="Arial" panose="020B0604020202020204" pitchFamily="34" charset="0"/>
                <a:cs typeface="Arial" panose="020B0604020202020204" pitchFamily="34" charset="0"/>
              </a:rPr>
              <a:t>7B model is about 4GBytes.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98A-6485-8CF4-53EF-FEEE029C8D89}"/>
              </a:ext>
            </a:extLst>
          </p:cNvPr>
          <p:cNvSpPr txBox="1"/>
          <p:nvPr/>
        </p:nvSpPr>
        <p:spPr>
          <a:xfrm>
            <a:off x="4898087" y="1281321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1CEE6-725B-6118-FDB5-E38E29AB7541}"/>
              </a:ext>
            </a:extLst>
          </p:cNvPr>
          <p:cNvSpPr txBox="1"/>
          <p:nvPr/>
        </p:nvSpPr>
        <p:spPr>
          <a:xfrm>
            <a:off x="11929645" y="1274308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31789443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gemma3:1b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Evaluate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run llama3.2:1b </a:t>
            </a:r>
            <a:r>
              <a:rPr lang="en-GB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–-verbose</a:t>
            </a:r>
          </a:p>
          <a:p>
            <a:pPr marL="0" indent="0">
              <a:buNone/>
            </a:pP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E4858-D8CE-4DC1-B379-95981D46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68" y="6375111"/>
            <a:ext cx="14869480" cy="5367253"/>
          </a:xfrm>
          <a:prstGeom prst="rect">
            <a:avLst/>
          </a:prstGeom>
        </p:spPr>
      </p:pic>
      <p:pic>
        <p:nvPicPr>
          <p:cNvPr id="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C6879033-3C80-0A8E-0F58-D6758EBC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359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llama3,2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llama3.2:latest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B258-76B9-203F-9A1E-340EAD4E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7DBB-9ADC-60F2-380E-FEDA535F6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Try the following:</a:t>
            </a:r>
          </a:p>
          <a:p>
            <a:endParaRPr lang="en-NL" sz="4800" dirty="0"/>
          </a:p>
          <a:p>
            <a:pPr lvl="1"/>
            <a:r>
              <a:rPr lang="en-NL" sz="4800" dirty="0"/>
              <a:t>Check the models at www.ollama.com/library </a:t>
            </a:r>
          </a:p>
          <a:p>
            <a:pPr lvl="1"/>
            <a:r>
              <a:rPr lang="en-NL" sz="4800" dirty="0"/>
              <a:t>Select a language model </a:t>
            </a:r>
            <a:r>
              <a:rPr lang="nl-NL" sz="4800" dirty="0"/>
              <a:t>like gemma3</a:t>
            </a:r>
            <a:endParaRPr lang="en-NL" sz="4800" dirty="0"/>
          </a:p>
          <a:p>
            <a:pPr lvl="1"/>
            <a:r>
              <a:rPr lang="en-NL" sz="4800" dirty="0"/>
              <a:t>Evaluate performance with –verbose</a:t>
            </a:r>
          </a:p>
          <a:p>
            <a:pPr lvl="1"/>
            <a:r>
              <a:rPr lang="en-NL" sz="4800" dirty="0"/>
              <a:t>Create a Modelfile and customize your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474787-FBA0-0837-11C9-B0A446A64D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9080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GPT4all </a:t>
            </a:r>
          </a:p>
          <a:p>
            <a:r>
              <a:rPr lang="en-NL" sz="8000" dirty="0"/>
              <a:t>LM-studio</a:t>
            </a:r>
          </a:p>
          <a:p>
            <a:r>
              <a:rPr lang="en-NL" sz="8000" dirty="0"/>
              <a:t>LocalGPT</a:t>
            </a:r>
          </a:p>
          <a:p>
            <a:r>
              <a:rPr lang="en-NL" sz="8000" dirty="0"/>
              <a:t>Jan.ai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52860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483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Work with images to create ‘captions’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Chat with your documents (afternoon)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87690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786" y="495045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www.github.com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MichielBontenbal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ollama_master</a:t>
            </a: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there is also a Node.js package (not for today):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80899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26CA-1BD8-1D31-F67C-3EFB404F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4A27-B06E-297B-6E40-C3DD5569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P</a:t>
            </a:r>
            <a:r>
              <a:rPr lang="en-NL" sz="8000" dirty="0"/>
              <a:t>lease install ollama from </a:t>
            </a:r>
            <a:r>
              <a:rPr lang="en-NL" sz="8000" dirty="0">
                <a:hlinkClick r:id="rId2"/>
              </a:rPr>
              <a:t>www.ollama.com</a:t>
            </a:r>
            <a:endParaRPr lang="en-NL" sz="8000" dirty="0"/>
          </a:p>
          <a:p>
            <a:endParaRPr lang="en-NL" sz="8000" dirty="0"/>
          </a:p>
          <a:p>
            <a:pPr marL="0" indent="0">
              <a:buNone/>
            </a:pPr>
            <a:r>
              <a:rPr lang="nl-NL" sz="4800" dirty="0" err="1"/>
              <a:t>gi</a:t>
            </a:r>
            <a:r>
              <a:rPr lang="en-NL" sz="4800" dirty="0"/>
              <a:t>t clone </a:t>
            </a:r>
            <a:r>
              <a:rPr lang="en-NL" sz="4800" dirty="0">
                <a:hlinkClick r:id="rId3"/>
              </a:rPr>
              <a:t>https://www.github.com/MichielBontenbal/ollama_master</a:t>
            </a:r>
            <a:r>
              <a:rPr lang="en-NL" sz="4800" dirty="0"/>
              <a:t> </a:t>
            </a:r>
            <a:endParaRPr lang="en-NL" sz="16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F7A9AD-8B8C-4FCD-CFBB-41964C422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1566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Quantization</a:t>
            </a:r>
            <a:r>
              <a:rPr lang="nl-NL" dirty="0"/>
              <a:t> &amp;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models</a:t>
            </a:r>
            <a:r>
              <a:rPr lang="nl-NL" dirty="0"/>
              <a:t> smaller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830" y="6858000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B6EDE-C935-CEFE-C42E-F5F15E143401}"/>
              </a:ext>
            </a:extLst>
          </p:cNvPr>
          <p:cNvSpPr txBox="1"/>
          <p:nvPr/>
        </p:nvSpPr>
        <p:spPr>
          <a:xfrm rot="10800000" flipH="1" flipV="1">
            <a:off x="18825555" y="841971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  <p:pic>
        <p:nvPicPr>
          <p:cNvPr id="2" name="Picture 2" descr="llama">
            <a:extLst>
              <a:ext uri="{FF2B5EF4-FFF2-40B4-BE49-F238E27FC236}">
                <a16:creationId xmlns:a16="http://schemas.microsoft.com/office/drawing/2014/main" id="{22B4BE01-6AEE-CAD6-4792-F0FA00904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4782801" y="3557649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768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1EBF-6C87-2D47-9ED1-3A92F9D4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Quanti…wattes?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4B578F-FC4C-E474-577D-87E6D6177E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DFD76-6FD5-FD6E-1559-A42B910B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438" y="3448525"/>
            <a:ext cx="9146746" cy="6325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B9613-642A-A2AA-3811-DC29617CF477}"/>
              </a:ext>
            </a:extLst>
          </p:cNvPr>
          <p:cNvSpPr txBox="1"/>
          <p:nvPr/>
        </p:nvSpPr>
        <p:spPr>
          <a:xfrm>
            <a:off x="863599" y="6662057"/>
            <a:ext cx="19147274" cy="5940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Quantization is a reduction in precision, </a:t>
            </a:r>
          </a:p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in the image of president Obama. </a:t>
            </a: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AI we use it to quantize the weights of a model.</a:t>
            </a:r>
          </a:p>
          <a:p>
            <a:pPr algn="l"/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17604096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6E20-4482-F3C8-1DF3-AC90046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08" y="2682184"/>
            <a:ext cx="22212532" cy="2955619"/>
          </a:xfrm>
        </p:spPr>
        <p:txBody>
          <a:bodyPr/>
          <a:lstStyle/>
          <a:p>
            <a:r>
              <a:rPr lang="en-NL" dirty="0"/>
              <a:t>Make models smaller with 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BBD72-683E-CB9A-2884-4F841703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16" y="4998294"/>
            <a:ext cx="21276735" cy="2955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/>
              <a:t>Example:  </a:t>
            </a:r>
          </a:p>
          <a:p>
            <a:pPr marL="0" indent="0">
              <a:buNone/>
            </a:pPr>
            <a:r>
              <a:rPr lang="en-GB" sz="4000" dirty="0"/>
              <a:t>- reduce precision of the weights from </a:t>
            </a:r>
            <a:r>
              <a:rPr lang="en-GB" sz="4000" i="1" dirty="0"/>
              <a:t>floating point32 </a:t>
            </a:r>
            <a:r>
              <a:rPr lang="en-GB" sz="4000" dirty="0"/>
              <a:t>(=32 bits) to </a:t>
            </a:r>
            <a:r>
              <a:rPr lang="en-GB" sz="4000" i="1" dirty="0"/>
              <a:t>integer8 </a:t>
            </a:r>
            <a:r>
              <a:rPr lang="en-GB" sz="4000" dirty="0"/>
              <a:t>(=8 bits) values.</a:t>
            </a:r>
          </a:p>
          <a:p>
            <a:pPr marL="0" indent="0">
              <a:buNone/>
            </a:pPr>
            <a:r>
              <a:rPr lang="en-GB" sz="4000" dirty="0"/>
              <a:t>- For LLM’s we call this ‘q8 quantization’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1942B-44EE-D40C-C729-98BB572D38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6A423-6906-1274-B07D-E0EABEDE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30" y="8624528"/>
            <a:ext cx="13329367" cy="2723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12E3-6C09-F540-B787-9DDE1BFB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63" y="8085085"/>
            <a:ext cx="6067246" cy="38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39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0A9-E61F-EBDA-5E3C-D4FC1C75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lama.cpp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36959-0CD9-F937-0C57-71EFD001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3600" dirty="0"/>
              <a:t>Best project to do quantization is with llama.cpp. </a:t>
            </a:r>
          </a:p>
          <a:p>
            <a:r>
              <a:rPr lang="en-NL" sz="3600" dirty="0"/>
              <a:t>This is a command line tool written in C++ to quantize models. </a:t>
            </a:r>
          </a:p>
          <a:p>
            <a:r>
              <a:rPr lang="en-NL" sz="3600" dirty="0"/>
              <a:t>Developed by a Bulgarian guy called Georgi Gerganov. </a:t>
            </a:r>
          </a:p>
          <a:p>
            <a:endParaRPr lang="en-NL" sz="3600" dirty="0"/>
          </a:p>
          <a:p>
            <a:r>
              <a:rPr lang="en-NL" sz="3600" dirty="0"/>
              <a:t>Llama.cpp saves the quantized model in</a:t>
            </a:r>
            <a:r>
              <a:rPr lang="en-NL" sz="3600" b="1" dirty="0"/>
              <a:t> </a:t>
            </a:r>
            <a:r>
              <a:rPr lang="en-NL" sz="3600" dirty="0"/>
              <a:t>a</a:t>
            </a:r>
            <a:r>
              <a:rPr lang="en-NL" sz="3600" b="1" dirty="0"/>
              <a:t> .gguf </a:t>
            </a:r>
            <a:r>
              <a:rPr lang="en-NL" sz="3600" dirty="0"/>
              <a:t>(or .ggml) file format. </a:t>
            </a:r>
          </a:p>
          <a:p>
            <a:endParaRPr lang="en-NL" sz="3600" dirty="0"/>
          </a:p>
          <a:p>
            <a:r>
              <a:rPr lang="en-NL" sz="3600" dirty="0"/>
              <a:t>Search for .gguf files on Huggingface.</a:t>
            </a:r>
          </a:p>
          <a:p>
            <a:endParaRPr lang="en-NL" sz="3600" dirty="0"/>
          </a:p>
          <a:p>
            <a:pPr rtl="0"/>
            <a:r>
              <a:rPr kumimoji="0" lang="en-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More info: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https://github.com/ggerganov/llama.cpp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6C8DA5-A78B-BD7D-4EFD-ECE1F684F03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llama">
            <a:extLst>
              <a:ext uri="{FF2B5EF4-FFF2-40B4-BE49-F238E27FC236}">
                <a16:creationId xmlns:a16="http://schemas.microsoft.com/office/drawing/2014/main" id="{C35C2046-9EC7-290C-6AAB-0EE090692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6723200" y="1912914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263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E82-4A55-6A79-63BE-AB3CC2A6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Full workflow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387D15-8214-3726-AACF-5BB19F1F88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FACB64-8915-C89D-3B62-690CE8A15F13}"/>
              </a:ext>
            </a:extLst>
          </p:cNvPr>
          <p:cNvSpPr/>
          <p:nvPr/>
        </p:nvSpPr>
        <p:spPr>
          <a:xfrm>
            <a:off x="2227673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Base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ACDE6A-7A43-606D-10B3-401AE75B1B90}"/>
              </a:ext>
            </a:extLst>
          </p:cNvPr>
          <p:cNvSpPr/>
          <p:nvPr/>
        </p:nvSpPr>
        <p:spPr>
          <a:xfrm>
            <a:off x="8876076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Fine-tune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36B71F-9A24-2D69-8D2D-E329CF751666}"/>
              </a:ext>
            </a:extLst>
          </p:cNvPr>
          <p:cNvSpPr/>
          <p:nvPr/>
        </p:nvSpPr>
        <p:spPr>
          <a:xfrm>
            <a:off x="15974153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4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Quantize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CFBACD-F770-C861-99B6-26DEB92F58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39753" y="6382916"/>
            <a:ext cx="1436323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5451DF-F1E7-7972-95EA-3188FCB8F05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4088156" y="6382916"/>
            <a:ext cx="1885997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237DA8A-9DDB-85A4-512F-5ACFE7D6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85" y="8254196"/>
            <a:ext cx="918526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C3B-0568-7420-4520-BC66F436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🤗 Huggingface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F4183-3318-78BE-6E6B-8E46318D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World’s biggest platform for AI models, datasets</a:t>
            </a:r>
          </a:p>
          <a:p>
            <a:r>
              <a:rPr lang="en-NL" dirty="0"/>
              <a:t>Individuals, research and Big Tech publish their work there</a:t>
            </a:r>
          </a:p>
          <a:p>
            <a:r>
              <a:rPr lang="en-NL" dirty="0"/>
              <a:t>Everything is open source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Can we find a </a:t>
            </a:r>
            <a:r>
              <a:rPr lang="en-NL" b="1" dirty="0"/>
              <a:t>quantized model </a:t>
            </a:r>
            <a:r>
              <a:rPr lang="en-NL" dirty="0"/>
              <a:t>in Dutch?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‘</a:t>
            </a:r>
            <a:r>
              <a:rPr lang="en-NL" b="1" dirty="0"/>
              <a:t>Use this model’ </a:t>
            </a:r>
            <a:r>
              <a:rPr lang="en-NL" dirty="0"/>
              <a:t>button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9C1E-5AE7-F4A9-C2F1-567F722C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298" y="5235651"/>
            <a:ext cx="10824103" cy="57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44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5CE3-F8D9-2F91-6455-B9438B03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 Dutch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874AA-9CF6-DF72-BAF9-46198CFEC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Ollama_dutch_models.ipynb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5EAA9C-EB1A-AC1A-26F2-2B3B7DACD6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29170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208A-6F08-9357-E774-573F39F1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>
            <a:extLst>
              <a:ext uri="{FF2B5EF4-FFF2-40B4-BE49-F238E27FC236}">
                <a16:creationId xmlns:a16="http://schemas.microsoft.com/office/drawing/2014/main" id="{F0B37198-CA54-F2D2-EEEE-E77E43B18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Closing</a:t>
            </a:r>
            <a:r>
              <a:rPr lang="nl-NL" dirty="0"/>
              <a:t> </a:t>
            </a:r>
            <a:r>
              <a:rPr lang="nl-NL" dirty="0" err="1"/>
              <a:t>remarks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A7BF66E-2A63-3145-67F4-BF9A6919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310" y="4200435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FABC6-321F-0AA5-626A-CC18C9EC77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61845-D3F2-66C9-DF06-82F3089AAB4C}"/>
              </a:ext>
            </a:extLst>
          </p:cNvPr>
          <p:cNvSpPr txBox="1"/>
          <p:nvPr/>
        </p:nvSpPr>
        <p:spPr>
          <a:xfrm rot="10800000" flipH="1" flipV="1">
            <a:off x="18703635" y="560916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</p:spTree>
    <p:extLst>
      <p:ext uri="{BB962C8B-B14F-4D97-AF65-F5344CB8AC3E}">
        <p14:creationId xmlns:p14="http://schemas.microsoft.com/office/powerpoint/2010/main" val="29730086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786B-3BAF-457E-CD7A-BDE3002F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Smol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875D5-88F7-8A24-5747-B4869C7DD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Small models – better known as smol – are flooding the market</a:t>
            </a:r>
          </a:p>
          <a:p>
            <a:endParaRPr lang="en-NL" sz="4800" dirty="0"/>
          </a:p>
          <a:p>
            <a:r>
              <a:rPr lang="en-NL" sz="4800" dirty="0"/>
              <a:t>Gemini Flash   / Microsoft Phi / Huggingface Smol</a:t>
            </a:r>
          </a:p>
          <a:p>
            <a:endParaRPr lang="en-NL" sz="4800" dirty="0"/>
          </a:p>
          <a:p>
            <a:r>
              <a:rPr lang="en-NL" sz="4800" dirty="0"/>
              <a:t>Trained on highly curated datasets</a:t>
            </a:r>
          </a:p>
          <a:p>
            <a:endParaRPr lang="en-NL" sz="4800" dirty="0"/>
          </a:p>
          <a:p>
            <a:r>
              <a:rPr lang="en-NL" sz="4800" dirty="0"/>
              <a:t>Tricks are distillation learning / teacher student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A50952-71FB-F4E2-75F3-30D0FBD618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999829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056F-36CB-89F2-68F1-65CFCA3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Future of running LLM’s: </a:t>
            </a:r>
            <a:br>
              <a:rPr lang="en-NL" dirty="0"/>
            </a:br>
            <a:r>
              <a:rPr lang="en-NL" dirty="0"/>
              <a:t>Browser and 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2490-1C9C-1B8A-55E8-A67A6AB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4400" b="1" dirty="0"/>
              <a:t>Run LLM’s in your browser: </a:t>
            </a:r>
          </a:p>
          <a:p>
            <a:pPr lvl="1"/>
            <a:r>
              <a:rPr lang="en-GB" sz="4400" dirty="0">
                <a:hlinkClick r:id="rId2"/>
              </a:rPr>
              <a:t>https://huggingface.co/spaces/Xenova/experimental-phi3-webgpu</a:t>
            </a:r>
            <a:r>
              <a:rPr lang="en-NL" sz="4400" dirty="0"/>
              <a:t> </a:t>
            </a:r>
          </a:p>
          <a:p>
            <a:pPr lvl="1"/>
            <a:endParaRPr lang="en-NL" sz="4400" dirty="0"/>
          </a:p>
          <a:p>
            <a:pPr marL="216000" lvl="1" indent="0">
              <a:buNone/>
            </a:pPr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Run LLM’s on Phone</a:t>
            </a:r>
          </a:p>
          <a:p>
            <a:pPr lvl="2"/>
            <a:r>
              <a:rPr lang="en-NL" sz="4400" dirty="0"/>
              <a:t>An app has been developed, you still need to run it with Testflight</a:t>
            </a:r>
          </a:p>
          <a:p>
            <a:pPr lvl="2"/>
            <a:r>
              <a:rPr lang="en-NL" sz="4400" dirty="0"/>
              <a:t>Instruction video: </a:t>
            </a:r>
            <a:r>
              <a:rPr lang="en-GB" sz="4400" dirty="0">
                <a:hlinkClick r:id="rId3"/>
              </a:rPr>
              <a:t>https://www.youtube.com/watch?v=5QEDNZlDf-c</a:t>
            </a:r>
            <a:r>
              <a:rPr lang="en-GB" sz="4400" dirty="0"/>
              <a:t> </a:t>
            </a:r>
            <a:endParaRPr lang="en-NL" sz="4400" dirty="0"/>
          </a:p>
          <a:p>
            <a:pPr lvl="2"/>
            <a:endParaRPr lang="en-NL" sz="4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FB9581-8AEE-D9B5-1823-531725ADFF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0451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Lecture overview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8"/>
            <a:ext cx="21276735" cy="779768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 sz="6400"/>
            </a:pPr>
            <a:r>
              <a:rPr lang="en-GB" sz="4800" b="1" dirty="0"/>
              <a:t>First hour 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</a:t>
            </a:r>
            <a:r>
              <a:rPr lang="en-NL" sz="48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Running language models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Hands on: Starting with Python programming with </a:t>
            </a:r>
            <a:r>
              <a:rPr lang="en-GB" sz="4800" dirty="0" err="1"/>
              <a:t>ollama</a:t>
            </a:r>
            <a:endParaRPr lang="en-GB" sz="4800" dirty="0"/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hour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Making models smaller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Running Dutch models with </a:t>
            </a:r>
            <a:r>
              <a:rPr lang="en-GB" sz="4800" dirty="0" err="1"/>
              <a:t>ollama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endParaRPr lang="en-GB" sz="60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Third hour</a:t>
            </a:r>
          </a:p>
          <a:p>
            <a:pPr marL="103680" lvl="2" indent="0" defTabSz="566927">
              <a:buNone/>
              <a:defRPr sz="3968"/>
            </a:pPr>
            <a:r>
              <a:rPr lang="en-GB" sz="4800" dirty="0"/>
              <a:t>- </a:t>
            </a:r>
            <a:r>
              <a:rPr lang="en-GB" sz="4800" dirty="0" err="1"/>
              <a:t>Streamlit</a:t>
            </a:r>
            <a:endParaRPr lang="nl-NL" sz="4800" dirty="0"/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698F5-F5CB-02AB-ED13-CBD069478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>
            <a:extLst>
              <a:ext uri="{FF2B5EF4-FFF2-40B4-BE49-F238E27FC236}">
                <a16:creationId xmlns:a16="http://schemas.microsoft.com/office/drawing/2014/main" id="{8CFD2D75-E62B-A0DC-1974-76EB7DAE8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Streamlit</a:t>
            </a:r>
            <a:r>
              <a:rPr lang="nl-NL" dirty="0"/>
              <a:t> apps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17285-1AC1-2AA1-5883-400F048B167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320604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B717-61F6-D556-B2E2-D0939D3B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6668-289E-AD89-BDAC-4888D61D7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55620B-1420-BD27-43B8-8E7E3F02E7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737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NL" sz="5400" dirty="0"/>
              <a:t>Who has worked with:</a:t>
            </a:r>
          </a:p>
          <a:p>
            <a:pPr marL="216000" lvl="1" indent="0">
              <a:buNone/>
            </a:pPr>
            <a:endParaRPr lang="en-NL" sz="5400" dirty="0"/>
          </a:p>
          <a:p>
            <a:pPr lvl="1"/>
            <a:r>
              <a:rPr lang="en-NL" sz="5400" dirty="0"/>
              <a:t>ollama</a:t>
            </a:r>
          </a:p>
          <a:p>
            <a:pPr lvl="1"/>
            <a:endParaRPr lang="nl-NL" sz="5400" dirty="0"/>
          </a:p>
          <a:p>
            <a:pPr lvl="1"/>
            <a:r>
              <a:rPr lang="en-NL" sz="5400" dirty="0"/>
              <a:t>Dutch models GEITje or FIETje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Quantization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Running Large Language </a:t>
            </a:r>
            <a:r>
              <a:rPr lang="nl-NL" dirty="0" err="1"/>
              <a:t>Models</a:t>
            </a:r>
            <a:r>
              <a:rPr lang="nl-NL" dirty="0"/>
              <a:t> (</a:t>
            </a:r>
            <a:r>
              <a:rPr lang="nl-NL" dirty="0" err="1"/>
              <a:t>LLM’s</a:t>
            </a:r>
            <a:r>
              <a:rPr lang="nl-NL" dirty="0"/>
              <a:t>)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ollama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Data stays on your device =&gt; privacy / no data leakage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Less energy usage 💚 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Bring your </a:t>
            </a:r>
            <a:r>
              <a:rPr lang="en-NL" sz="5400"/>
              <a:t>own model</a:t>
            </a:r>
            <a:endParaRPr lang="nl-NL" sz="5400" dirty="0"/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nl-NL" sz="5400" dirty="0"/>
              <a:t>Model </a:t>
            </a:r>
            <a:r>
              <a:rPr lang="nl-NL" sz="5400" dirty="0" err="1"/>
              <a:t>consistency</a:t>
            </a:r>
            <a:endParaRPr lang="en-NL" sz="5400" dirty="0"/>
          </a:p>
        </p:txBody>
      </p:sp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Language</a:t>
            </a:r>
            <a:r>
              <a:rPr lang="en-NL" b="0" dirty="0"/>
              <a:t>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640F-97AF-435B-B989-6C3B14F24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1"/>
          <a:stretch/>
        </p:blipFill>
        <p:spPr>
          <a:xfrm>
            <a:off x="2718711" y="7732927"/>
            <a:ext cx="23080762" cy="165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39F85-FB41-EABE-A816-339BB5F9413B}"/>
              </a:ext>
            </a:extLst>
          </p:cNvPr>
          <p:cNvSpPr txBox="1"/>
          <p:nvPr/>
        </p:nvSpPr>
        <p:spPr>
          <a:xfrm>
            <a:off x="2718710" y="5609168"/>
            <a:ext cx="15340689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Language models are mostly used for 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C7BED-BC1F-93CD-7F23-61B0F385FF5D}"/>
              </a:ext>
            </a:extLst>
          </p:cNvPr>
          <p:cNvSpPr txBox="1"/>
          <p:nvPr/>
        </p:nvSpPr>
        <p:spPr>
          <a:xfrm>
            <a:off x="2718710" y="10183488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 Llama</a:t>
            </a:r>
            <a:r>
              <a:rPr kumimoji="0" lang="nl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Mistral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Gemma</a:t>
            </a:r>
            <a:r>
              <a:rPr kumimoji="0" lang="nl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etc etc</a:t>
            </a:r>
          </a:p>
        </p:txBody>
      </p:sp>
    </p:spTree>
    <p:extLst>
      <p:ext uri="{BB962C8B-B14F-4D97-AF65-F5344CB8AC3E}">
        <p14:creationId xmlns:p14="http://schemas.microsoft.com/office/powerpoint/2010/main" val="6135862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</a:t>
            </a:r>
            <a:r>
              <a:rPr lang="en-NL" dirty="0"/>
              <a:t>Vision</a:t>
            </a:r>
            <a:r>
              <a:rPr lang="en-NL" b="0" dirty="0"/>
              <a:t> and 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67D6-AD32-49D7-5792-56D3B825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89" y="8996201"/>
            <a:ext cx="20769947" cy="2335828"/>
          </a:xfrm>
          <a:prstGeom prst="rect">
            <a:avLst/>
          </a:prstGeom>
        </p:spPr>
      </p:pic>
      <p:pic>
        <p:nvPicPr>
          <p:cNvPr id="10" name="Picture 9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5FE1DF74-3191-E239-324C-C0AB106E5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89" y="4319909"/>
            <a:ext cx="7057737" cy="4676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802E1-DB8F-D9B2-4B0E-EA393A7AFD3C}"/>
              </a:ext>
            </a:extLst>
          </p:cNvPr>
          <p:cNvSpPr txBox="1"/>
          <p:nvPr/>
        </p:nvSpPr>
        <p:spPr>
          <a:xfrm>
            <a:off x="1774813" y="11941767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LLaVA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4800" b="0" dirty="0"/>
              <a:t>Gemma, Mistral</a:t>
            </a:r>
            <a:endParaRPr kumimoji="0" lang="en-NL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2096444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Vision and </a:t>
            </a:r>
            <a:r>
              <a:rPr lang="en-NL" dirty="0"/>
              <a:t>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5B59-9AD0-85CD-CE34-09D471EE2332}"/>
              </a:ext>
            </a:extLst>
          </p:cNvPr>
          <p:cNvSpPr txBox="1"/>
          <p:nvPr/>
        </p:nvSpPr>
        <p:spPr>
          <a:xfrm>
            <a:off x="2864100" y="11799870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kumimoji="0" lang="nl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Gemma</a:t>
            </a:r>
            <a:endParaRPr kumimoji="0" lang="en-NL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86" y="4154066"/>
            <a:ext cx="10422603" cy="74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72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9808</TotalTime>
  <Words>989</Words>
  <Application>Microsoft Macintosh PowerPoint</Application>
  <PresentationFormat>Custom</PresentationFormat>
  <Paragraphs>186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__fkGroteskNeue_a82850</vt:lpstr>
      <vt:lpstr>Arial</vt:lpstr>
      <vt:lpstr>Courier New</vt:lpstr>
      <vt:lpstr>Helvetica Light</vt:lpstr>
      <vt:lpstr>Helvetica Neue</vt:lpstr>
      <vt:lpstr>Helvetica Neue Light</vt:lpstr>
      <vt:lpstr>White</vt:lpstr>
      <vt:lpstr>Run LLM’s locally with ollama  Michiel Bontenbal  Master AAI 11 december 2025</vt:lpstr>
      <vt:lpstr>Welcome!</vt:lpstr>
      <vt:lpstr>Lecture overview</vt:lpstr>
      <vt:lpstr>Some questions… raise your hand!</vt:lpstr>
      <vt:lpstr> Running Large Language Models (LLM’s) locally with ollama</vt:lpstr>
      <vt:lpstr>Why ollama?  Why running LLM’s on your laptop? </vt:lpstr>
      <vt:lpstr>Models for Language, Vision and Coding</vt:lpstr>
      <vt:lpstr>Models for Language, Vision and Coding</vt:lpstr>
      <vt:lpstr>Models for Language, Vision and Coding</vt:lpstr>
      <vt:lpstr>Models come in different sizes</vt:lpstr>
      <vt:lpstr>Check your laptop: RAM &amp; Free storage</vt:lpstr>
      <vt:lpstr>          run ollama</vt:lpstr>
      <vt:lpstr>        Evaluate performance</vt:lpstr>
      <vt:lpstr>Customize your model with Modelfile</vt:lpstr>
      <vt:lpstr>Exercises</vt:lpstr>
      <vt:lpstr>Ollama alternatives</vt:lpstr>
      <vt:lpstr> Programming ollama with Python </vt:lpstr>
      <vt:lpstr>Why program ollama with Python?</vt:lpstr>
      <vt:lpstr>Python programming ollama</vt:lpstr>
      <vt:lpstr> Quantization &amp; how to make models smaller       </vt:lpstr>
      <vt:lpstr>Quanti…wattes? </vt:lpstr>
      <vt:lpstr>Make models smaller with quantization</vt:lpstr>
      <vt:lpstr>llama.cpp</vt:lpstr>
      <vt:lpstr>Full workflow</vt:lpstr>
      <vt:lpstr>🤗 Huggingface Hub</vt:lpstr>
      <vt:lpstr>Exercise Dutch models</vt:lpstr>
      <vt:lpstr> Closing remarks   </vt:lpstr>
      <vt:lpstr>Smol models</vt:lpstr>
      <vt:lpstr>Future of running LLM’s:  Browser and Phone</vt:lpstr>
      <vt:lpstr> Streamlit apps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9</cp:revision>
  <cp:lastPrinted>2024-04-02T17:39:07Z</cp:lastPrinted>
  <dcterms:modified xsi:type="dcterms:W3CDTF">2025-12-07T12:49:35Z</dcterms:modified>
</cp:coreProperties>
</file>